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363" r:id="rId11"/>
    <p:sldId id="265" r:id="rId12"/>
    <p:sldId id="268" r:id="rId13"/>
    <p:sldId id="269" r:id="rId14"/>
    <p:sldId id="270" r:id="rId15"/>
    <p:sldId id="271" r:id="rId16"/>
    <p:sldId id="273" r:id="rId17"/>
    <p:sldId id="355" r:id="rId18"/>
    <p:sldId id="374" r:id="rId19"/>
    <p:sldId id="275" r:id="rId20"/>
    <p:sldId id="276" r:id="rId21"/>
    <p:sldId id="375" r:id="rId22"/>
    <p:sldId id="278" r:id="rId23"/>
    <p:sldId id="279" r:id="rId24"/>
    <p:sldId id="282" r:id="rId25"/>
    <p:sldId id="284" r:id="rId26"/>
    <p:sldId id="285" r:id="rId27"/>
    <p:sldId id="280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6" r:id="rId38"/>
    <p:sldId id="298" r:id="rId39"/>
    <p:sldId id="299" r:id="rId40"/>
    <p:sldId id="300" r:id="rId41"/>
    <p:sldId id="301" r:id="rId42"/>
    <p:sldId id="365" r:id="rId43"/>
    <p:sldId id="357" r:id="rId44"/>
    <p:sldId id="304" r:id="rId45"/>
    <p:sldId id="303" r:id="rId46"/>
    <p:sldId id="305" r:id="rId47"/>
    <p:sldId id="307" r:id="rId48"/>
    <p:sldId id="309" r:id="rId49"/>
    <p:sldId id="308" r:id="rId50"/>
    <p:sldId id="311" r:id="rId51"/>
    <p:sldId id="312" r:id="rId52"/>
    <p:sldId id="313" r:id="rId53"/>
    <p:sldId id="314" r:id="rId54"/>
    <p:sldId id="366" r:id="rId55"/>
    <p:sldId id="315" r:id="rId56"/>
    <p:sldId id="317" r:id="rId57"/>
    <p:sldId id="318" r:id="rId58"/>
    <p:sldId id="367" r:id="rId59"/>
    <p:sldId id="320" r:id="rId60"/>
    <p:sldId id="321" r:id="rId61"/>
    <p:sldId id="327" r:id="rId62"/>
    <p:sldId id="323" r:id="rId63"/>
    <p:sldId id="322" r:id="rId64"/>
    <p:sldId id="369" r:id="rId65"/>
    <p:sldId id="324" r:id="rId66"/>
    <p:sldId id="326" r:id="rId67"/>
    <p:sldId id="368" r:id="rId68"/>
    <p:sldId id="329" r:id="rId69"/>
    <p:sldId id="330" r:id="rId70"/>
    <p:sldId id="331" r:id="rId71"/>
    <p:sldId id="376" r:id="rId72"/>
    <p:sldId id="333" r:id="rId73"/>
    <p:sldId id="334" r:id="rId74"/>
    <p:sldId id="335" r:id="rId75"/>
    <p:sldId id="370" r:id="rId76"/>
    <p:sldId id="337" r:id="rId77"/>
    <p:sldId id="338" r:id="rId78"/>
    <p:sldId id="342" r:id="rId79"/>
    <p:sldId id="339" r:id="rId80"/>
    <p:sldId id="340" r:id="rId81"/>
    <p:sldId id="343" r:id="rId82"/>
    <p:sldId id="344" r:id="rId83"/>
    <p:sldId id="345" r:id="rId84"/>
    <p:sldId id="347" r:id="rId85"/>
    <p:sldId id="348" r:id="rId86"/>
    <p:sldId id="349" r:id="rId87"/>
    <p:sldId id="350" r:id="rId88"/>
    <p:sldId id="351" r:id="rId89"/>
    <p:sldId id="353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FFFFFF"/>
    <a:srgbClr val="D4732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>
      <p:cViewPr varScale="1">
        <p:scale>
          <a:sx n="86" d="100"/>
          <a:sy n="86" d="100"/>
        </p:scale>
        <p:origin x="8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1ED3-1C5F-4A27-BFF9-653F4325C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4C7C-5B9F-4DD5-B8ED-3E18B112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2270-BFBC-423E-9BB2-B6CDBC2CCA4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95F1-2EA5-4AF2-844E-8D440044B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are-aa-inst1\SYS\Science\Unit%208\The_Senses.as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pare-aa-inst1\SYS\Science\Unit%208\Muscular_System.as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Unit 8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Structure of Living Things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http://www.brainpop.com/health/bodysystems/nervoussystem/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Highway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body relay all of the information needed to hit a ball?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major parts of the nervous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these parts work together?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picture on pg. 339, how does this image help you understand the nervous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pathway through the nervous system similar to the pathway an e-mail takes on the Internet?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Learning Goal:</a:t>
            </a:r>
          </a:p>
          <a:p>
            <a:pPr algn="ctr">
              <a:buNone/>
            </a:pPr>
            <a:r>
              <a:rPr lang="en-US" dirty="0" smtClean="0"/>
              <a:t>I will be able to describe how my senses function.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senses help you to gather information about your surroundings in order for you to react appropriately.</a:t>
            </a:r>
          </a:p>
          <a:p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This is part of your nervous system and is connected by nerves.</a:t>
            </a:r>
            <a:endParaRPr lang="en-US" dirty="0"/>
          </a:p>
        </p:txBody>
      </p:sp>
      <p:pic>
        <p:nvPicPr>
          <p:cNvPr id="23554" name="Picture 2" descr="http://cdn6.fotosearch.com/bthumb/IGS/IGS119/101_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303609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Light enters your eyes through the pupil.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then passes through the lens and hits the retina.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 the retina special structures detect light and signal your brain.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Your brain interprets the signal and you see!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8674" name="Picture 2" descr="http://cdn3.fotosearch.com/bthumb/LIF/LIF141/NU31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2743200" cy="246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Sound enters your ear.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Vibrations pass from the eardrum to tiny bones through the cochlea.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cochlea then leads to tiny specialized hair cells that are attached to nerves.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nerves send the signal to your brain to interpret and you hear!</a:t>
            </a:r>
            <a:endParaRPr lang="en-US" dirty="0"/>
          </a:p>
        </p:txBody>
      </p:sp>
      <p:pic>
        <p:nvPicPr>
          <p:cNvPr id="29700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169996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4800" y="3200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Cochlea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7467600" y="3276601"/>
            <a:ext cx="457200" cy="77689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2362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Hair Cells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7735789" y="2477988"/>
            <a:ext cx="378023" cy="7620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Taste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Food enters your mouth.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Special structures called taste buds sense the chemicals in the food.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nerves send a message to your brain to interpret and you taste, hopefully it tastes good!</a:t>
            </a:r>
            <a:endParaRPr lang="en-US" dirty="0"/>
          </a:p>
        </p:txBody>
      </p:sp>
      <p:pic>
        <p:nvPicPr>
          <p:cNvPr id="31746" name="Picture 2" descr="http://ts2.mm.bing.net/images/thumbnail.aspx?q=1574954479977&amp;id=faecbef21bea0c0c769ed106f3e23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2514600" cy="359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pic>
        <p:nvPicPr>
          <p:cNvPr id="7" name="The_Sense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8610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Surroundings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Imagine that you are in the lunchroom.  What can you see, smell, taste, and hear?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special structures are found in each of your sensory organs?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one thing that all of your senses have in common?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tongue has about 10,000 taste buds.  Your tongue is also divided into 5 areas: salty, sweet, sour, bitter and </a:t>
            </a:r>
            <a:r>
              <a:rPr lang="en-US" dirty="0" err="1" smtClean="0"/>
              <a:t>umami</a:t>
            </a:r>
            <a:r>
              <a:rPr lang="en-US" dirty="0" smtClean="0"/>
              <a:t>.  If each area has an equal number of taste buds, about how many taste buds are in each area?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Overload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how animals and plants have senses similar to mine.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 smtClean="0"/>
              <a:t>I will understand how organs in humans and plants are similar in helping organisms to survive.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Overload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organisms have sensory structures that help them survive!</a:t>
            </a:r>
          </a:p>
          <a:p>
            <a:pPr lvl="1"/>
            <a:r>
              <a:rPr lang="en-US" dirty="0" smtClean="0"/>
              <a:t>Sight</a:t>
            </a:r>
          </a:p>
          <a:p>
            <a:pPr lvl="2"/>
            <a:r>
              <a:rPr lang="en-US" dirty="0" smtClean="0"/>
              <a:t>Many insects have eyespots that function like our eyes.</a:t>
            </a:r>
          </a:p>
          <a:p>
            <a:pPr lvl="1"/>
            <a:r>
              <a:rPr lang="en-US" dirty="0" smtClean="0"/>
              <a:t>Sound</a:t>
            </a:r>
          </a:p>
          <a:p>
            <a:pPr lvl="2"/>
            <a:r>
              <a:rPr lang="en-US" dirty="0" smtClean="0"/>
              <a:t>Bats use sound to navigate since they can’t see.</a:t>
            </a:r>
          </a:p>
          <a:p>
            <a:pPr lvl="3"/>
            <a:r>
              <a:rPr lang="en-US" dirty="0" smtClean="0"/>
              <a:t>Tiny hairs vibrate much like our ears.</a:t>
            </a:r>
          </a:p>
          <a:p>
            <a:pPr lvl="1"/>
            <a:r>
              <a:rPr lang="en-US" dirty="0" smtClean="0"/>
              <a:t>Smell</a:t>
            </a:r>
          </a:p>
          <a:p>
            <a:pPr lvl="2"/>
            <a:r>
              <a:rPr lang="en-US" dirty="0" smtClean="0"/>
              <a:t>Moths can smell chemicals in the air with their version of a nose.</a:t>
            </a:r>
          </a:p>
          <a:p>
            <a:pPr lvl="1"/>
            <a:r>
              <a:rPr lang="en-US" dirty="0" smtClean="0"/>
              <a:t>Touch</a:t>
            </a:r>
          </a:p>
          <a:p>
            <a:pPr lvl="2"/>
            <a:r>
              <a:rPr lang="en-US" dirty="0" smtClean="0"/>
              <a:t>Specialized hairs on the Venus flytrap send a message to the plants LEAVES and the leaves snap shut when touched.</a:t>
            </a:r>
          </a:p>
          <a:p>
            <a:pPr lvl="3"/>
            <a:r>
              <a:rPr lang="en-US" dirty="0" smtClean="0"/>
              <a:t>Plants have no brains, it is the leaves that the message is sent to.</a:t>
            </a:r>
          </a:p>
          <a:p>
            <a:pPr lvl="2"/>
            <a:r>
              <a:rPr lang="en-US" dirty="0" smtClean="0"/>
              <a:t>Animals use their sense of touch when hunting and </a:t>
            </a:r>
            <a:r>
              <a:rPr lang="en-US" dirty="0" err="1" smtClean="0"/>
              <a:t>cathing</a:t>
            </a:r>
            <a:r>
              <a:rPr lang="en-US" dirty="0" smtClean="0"/>
              <a:t> prey.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Overload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“noses” on top of a honeybee’s antennae are </a:t>
            </a:r>
            <a:r>
              <a:rPr lang="en-US" dirty="0" err="1" smtClean="0"/>
              <a:t>chemoreceptors</a:t>
            </a:r>
            <a:r>
              <a:rPr lang="en-US" dirty="0" smtClean="0"/>
              <a:t> which detect chemicals in the air.  Can you think of how a honeybee might use </a:t>
            </a:r>
            <a:r>
              <a:rPr lang="en-US" dirty="0" err="1" smtClean="0"/>
              <a:t>chemoreceptors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Earthworms have eyespots.  Why do you think they do not have a well developed sense of sight?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Cats have whiskers that allow them to feel.  How might a cat use its whiskers?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that dolphins and some whales use echolocation in the way bats do?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lens?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relationship between pigment (molecules that absorb light) and sight?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how my skin functions to protect me and keep my cool.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76800" cy="4800600"/>
          </a:xfrm>
        </p:spPr>
        <p:txBody>
          <a:bodyPr/>
          <a:lstStyle/>
          <a:p>
            <a:r>
              <a:rPr lang="en-US" u="sng" dirty="0" smtClean="0"/>
              <a:t>Skin</a:t>
            </a:r>
            <a:r>
              <a:rPr lang="en-US" dirty="0" smtClean="0"/>
              <a:t> – the human body’s largest system which covers the outside of your body (pg. 344)</a:t>
            </a:r>
          </a:p>
          <a:p>
            <a:pPr lvl="1"/>
            <a:r>
              <a:rPr lang="en-US" dirty="0" smtClean="0"/>
              <a:t>Also includes your</a:t>
            </a:r>
          </a:p>
          <a:p>
            <a:pPr lvl="2"/>
            <a:r>
              <a:rPr lang="en-US" dirty="0" smtClean="0"/>
              <a:t>Fingernails</a:t>
            </a:r>
          </a:p>
          <a:p>
            <a:pPr lvl="2"/>
            <a:r>
              <a:rPr lang="en-US" dirty="0" smtClean="0"/>
              <a:t>Toenails</a:t>
            </a:r>
          </a:p>
          <a:p>
            <a:pPr lvl="2"/>
            <a:r>
              <a:rPr lang="en-US" dirty="0" smtClean="0"/>
              <a:t>Hair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32770" name="Picture 2" descr="http://cdn4.fotosearch.com/bthumb/CSP/CSP560/k560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447800"/>
            <a:ext cx="1752600" cy="1782560"/>
          </a:xfrm>
          <a:prstGeom prst="rect">
            <a:avLst/>
          </a:prstGeom>
          <a:noFill/>
        </p:spPr>
      </p:pic>
      <p:pic>
        <p:nvPicPr>
          <p:cNvPr id="32772" name="Picture 4" descr="http://cdn7.fotosearch.com/bthumb/TGR/TGR014/027d8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1619250" cy="1619251"/>
          </a:xfrm>
          <a:prstGeom prst="rect">
            <a:avLst/>
          </a:prstGeom>
          <a:noFill/>
        </p:spPr>
      </p:pic>
      <p:pic>
        <p:nvPicPr>
          <p:cNvPr id="32774" name="Picture 6" descr="http://cdn6.fotosearch.com/bthumb/FSC/FSC032/x11429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0"/>
            <a:ext cx="1438275" cy="1619251"/>
          </a:xfrm>
          <a:prstGeom prst="rect">
            <a:avLst/>
          </a:prstGeom>
          <a:noFill/>
        </p:spPr>
      </p:pic>
      <p:pic>
        <p:nvPicPr>
          <p:cNvPr id="32776" name="Picture 8" descr="http://cdn4.fotosearch.com/bthumb/CSP/CSP312/k312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029200"/>
            <a:ext cx="2133600" cy="140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953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omic Sans MS" pitchFamily="66" charset="0"/>
              </a:rPr>
              <a:t>No matter how you think of it, your skin is very important.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omic Sans MS" pitchFamily="66" charset="0"/>
              </a:rPr>
              <a:t>It covers and protects everything inside your body.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omic Sans MS" pitchFamily="66" charset="0"/>
              </a:rPr>
              <a:t>Without skin, people's muscles, bones, and organs would be hanging out all over the place.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Skin holds everything together.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It also: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protects our bodies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helps keep our bodies at just the right temperature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allows us to have the sense of touch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31748" name="Picture 17" descr="k4662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1681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9" descr="u10102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52578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The skin is made up of three layers, the epidermis, dermis, and subcutaneous tissue.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The layer on the outside is called the epidermis.  The epidermis is the part of your skin you can see.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Look down at your hands for a minute. Even though you can't see anything happening, your epidermis is hard at work.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At the bottom of the epidermis, new skin cells are forming.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When the cells are ready, they start moving toward the top of your epidermis.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This trip takes about 2 weeks to a month.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As newer cells continue to move up, older cells near the top die and rise to the surface of your skin.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What you see on your hands (and everywhere else on your body) are really dead skin cells.</a:t>
            </a:r>
          </a:p>
        </p:txBody>
      </p:sp>
      <p:pic>
        <p:nvPicPr>
          <p:cNvPr id="33796" name="Picture 7" descr="k5277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137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kch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0"/>
            <a:ext cx="979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szo08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2133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51054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These old cells are tough and strong, just right for covering your body and protecting it.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But they only stick around for a little while.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Soon, they'll flake off.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Though you can't see it happening, every minute of the day we lose about 30,000 to 40,000 dead skin cells off the surface of our skin.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So just in the time it took you to read the last 3 slides, you've probably lost about 40,000 cells.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mic Sans MS" pitchFamily="66" charset="0"/>
              </a:rPr>
              <a:t>That's almost 9 pounds of cells every year!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But don't think your skin might wear out someday.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</a:rPr>
              <a:t>Your epidermis is always making new skin cells that rise to the top to replace the old ones. </a:t>
            </a:r>
          </a:p>
        </p:txBody>
      </p:sp>
      <p:pic>
        <p:nvPicPr>
          <p:cNvPr id="34820" name="Picture 6" descr="k1971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514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k2660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2971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5257800" cy="4953000"/>
          </a:xfrm>
        </p:spPr>
        <p:txBody>
          <a:bodyPr/>
          <a:lstStyle/>
          <a:p>
            <a:r>
              <a:rPr lang="en-US" dirty="0" smtClean="0"/>
              <a:t>Skin keeps germs OUT!</a:t>
            </a:r>
          </a:p>
          <a:p>
            <a:pPr lvl="1"/>
            <a:r>
              <a:rPr lang="en-US" dirty="0" smtClean="0"/>
              <a:t>It protects you from your surroundings, like a wet suit!</a:t>
            </a:r>
          </a:p>
          <a:p>
            <a:pPr lvl="1"/>
            <a:r>
              <a:rPr lang="en-US" dirty="0" smtClean="0"/>
              <a:t>It is where injections are given.</a:t>
            </a:r>
          </a:p>
          <a:p>
            <a:pPr lvl="2"/>
            <a:r>
              <a:rPr lang="en-US" dirty="0" smtClean="0"/>
              <a:t>Alcohol is used first to prevent an infection!</a:t>
            </a:r>
            <a:endParaRPr lang="en-US" dirty="0"/>
          </a:p>
        </p:txBody>
      </p:sp>
      <p:pic>
        <p:nvPicPr>
          <p:cNvPr id="38914" name="Picture 2" descr="http://cdn2.fotosearch.com/bthumb/IMZ/IMZ004/sca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2057400" cy="1839559"/>
          </a:xfrm>
          <a:prstGeom prst="rect">
            <a:avLst/>
          </a:prstGeom>
          <a:noFill/>
        </p:spPr>
      </p:pic>
      <p:pic>
        <p:nvPicPr>
          <p:cNvPr id="38916" name="Picture 4" descr="http://cdn4.fotosearch.com/bthumb/IMZ/IMZ171/tow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105400"/>
            <a:ext cx="1850570" cy="1524000"/>
          </a:xfrm>
          <a:prstGeom prst="rect">
            <a:avLst/>
          </a:prstGeom>
          <a:noFill/>
        </p:spPr>
      </p:pic>
      <p:pic>
        <p:nvPicPr>
          <p:cNvPr id="38918" name="Picture 6" descr="http://cdn4.fotosearch.com/bthumb/CSP/CSP316/k3164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217240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066800"/>
            <a:ext cx="4114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Sweating is the release of a salty liquid from the body's sweat glands.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omic Sans MS" pitchFamily="66" charset="0"/>
              </a:rPr>
              <a:t>This process is also called perspiration.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Sweating is an essential function that helps your body stay cool.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omic Sans MS" pitchFamily="66" charset="0"/>
              </a:rPr>
              <a:t>The sweat evaporates off your body and this removes heat from your body.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omic Sans MS" pitchFamily="66" charset="0"/>
              </a:rPr>
              <a:t>It is commonly found under the arms, on the feet, and on the palms of the hands.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Dogs pant instead of sweating and cool off at a slower rate.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>
                <a:latin typeface="Comic Sans MS" pitchFamily="66" charset="0"/>
              </a:rPr>
              <a:t>Your skin covers more surface area so you can cool off more quickly than a dog.</a:t>
            </a:r>
          </a:p>
        </p:txBody>
      </p:sp>
      <p:pic>
        <p:nvPicPr>
          <p:cNvPr id="25603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0"/>
            <a:ext cx="4419600" cy="3486150"/>
          </a:xfrm>
          <a:noFill/>
        </p:spPr>
      </p:pic>
      <p:sp>
        <p:nvSpPr>
          <p:cNvPr id="25604" name="AutoShape 14"/>
          <p:cNvSpPr>
            <a:spLocks noChangeArrowheads="1"/>
          </p:cNvSpPr>
          <p:nvPr/>
        </p:nvSpPr>
        <p:spPr bwMode="auto">
          <a:xfrm>
            <a:off x="0" y="1828800"/>
            <a:ext cx="1447800" cy="1981200"/>
          </a:xfrm>
          <a:prstGeom prst="cloudCallout">
            <a:avLst>
              <a:gd name="adj1" fmla="val 36185"/>
              <a:gd name="adj2" fmla="val 6931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152400" y="2514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YUCK!!</a:t>
            </a:r>
          </a:p>
        </p:txBody>
      </p:sp>
      <p:sp>
        <p:nvSpPr>
          <p:cNvPr id="25606" name="AutoShape 16"/>
          <p:cNvSpPr>
            <a:spLocks noChangeArrowheads="1"/>
          </p:cNvSpPr>
          <p:nvPr/>
        </p:nvSpPr>
        <p:spPr bwMode="auto">
          <a:xfrm>
            <a:off x="2819400" y="2057400"/>
            <a:ext cx="2057400" cy="1295400"/>
          </a:xfrm>
          <a:prstGeom prst="wedgeRoundRectCallout">
            <a:avLst>
              <a:gd name="adj1" fmla="val 23843"/>
              <a:gd name="adj2" fmla="val 8321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2971800" y="213360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I think I’m going to be sick!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52400" y="1981200"/>
            <a:ext cx="1447800" cy="1981200"/>
          </a:xfrm>
          <a:prstGeom prst="cloudCallout">
            <a:avLst>
              <a:gd name="adj1" fmla="val 36185"/>
              <a:gd name="adj2" fmla="val 6931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04800" y="26670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YUCK!!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5943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How much you sweat depends on how many sweat glands you have. A person is born with about two to four million sweat glands.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The glands start to become fully active during puberty.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Girls have more sweat glands then boys, but boy's glands are more active.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Because sweating is the body's natural way of regulating temperature, people sweat more when it's hot outside.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omic Sans MS" pitchFamily="66" charset="0"/>
              </a:rPr>
              <a:t>People also sweat more when they exercise, or in response to situations that make them nervous, angry, embarrassed, or afraid.</a:t>
            </a: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133600"/>
            <a:ext cx="2716213" cy="3124200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Organism</a:t>
            </a:r>
            <a:r>
              <a:rPr lang="en-US" dirty="0" smtClean="0"/>
              <a:t> – a living thing (pg. 336)</a:t>
            </a:r>
          </a:p>
          <a:p>
            <a:endParaRPr lang="en-US" u="sng" dirty="0"/>
          </a:p>
          <a:p>
            <a:r>
              <a:rPr lang="en-US" u="sng" dirty="0" smtClean="0"/>
              <a:t>Organ</a:t>
            </a:r>
            <a:r>
              <a:rPr lang="en-US" dirty="0" smtClean="0"/>
              <a:t> – a body part that is made of smaller parts that work together to do a certain job (pg. 336)</a:t>
            </a:r>
          </a:p>
          <a:p>
            <a:endParaRPr lang="en-US" u="sng" dirty="0"/>
          </a:p>
          <a:p>
            <a:r>
              <a:rPr lang="en-US" u="sng" dirty="0" smtClean="0"/>
              <a:t>Organ system</a:t>
            </a:r>
            <a:r>
              <a:rPr lang="en-US" dirty="0" smtClean="0"/>
              <a:t> – a group of organs that work together to do a job for the body (pg. 336)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95800" cy="4495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There are 2 types of sweat glands in your body, eccrine and apocrine.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Eccrine glands help to cool your body down when you get overheated.</a:t>
            </a:r>
          </a:p>
          <a:p>
            <a:pPr marL="914400" lvl="1" indent="-457200"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They are located all over your body but especially around your forehead, neck, and back.</a:t>
            </a:r>
          </a:p>
          <a:p>
            <a:pPr marL="914400" lvl="1" indent="-457200"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Eccrine sweat doesn’t smell and is made up of water, salt, and urea (yup, the same stuff that helps make pee-pee).</a:t>
            </a:r>
          </a:p>
        </p:txBody>
      </p:sp>
      <p:pic>
        <p:nvPicPr>
          <p:cNvPr id="27652" name="Picture 15" descr="u15403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5606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41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Apocrine glands are the stinky ones!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These glands are located where there are lots of hair follicles, like under your arms.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These glands don’t start working until you hit puberty.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These glands make you stink because on top of the water, salt, and urea the sweat from these glands also consists of oil.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When this oily sweat mixes with the bacteria hanging out on your skin’s surface things really heat up!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The bacteria love the oily sweat and multiply and make you stink.</a:t>
            </a:r>
          </a:p>
        </p:txBody>
      </p:sp>
      <p:pic>
        <p:nvPicPr>
          <p:cNvPr id="286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09800"/>
            <a:ext cx="4267200" cy="3179763"/>
          </a:xfrm>
          <a:noFill/>
        </p:spPr>
      </p:pic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838200" y="5029200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04800" y="586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BACTERIA!!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219200"/>
            <a:ext cx="6553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latin typeface="Comic Sans MS" pitchFamily="66" charset="0"/>
              </a:rPr>
              <a:t>There are a variety of ways that you can deal with sweat and it's smelly aftermath!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latin typeface="Comic Sans MS" pitchFamily="66" charset="0"/>
              </a:rPr>
              <a:t>When you hit puberty, it's best that you shower on a daily basis - it'll help rid your bod of the day's sticky, sweaty residue and will help keep you feeling fresh.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latin typeface="Comic Sans MS" pitchFamily="66" charset="0"/>
              </a:rPr>
              <a:t>Wash all your clothes after you wear them.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latin typeface="Comic Sans MS" pitchFamily="66" charset="0"/>
              </a:rPr>
              <a:t>Deodorant can help curb the smell of sweat under your arms, but won't stop you from sweating.  Deodorant kills the bacteria that live under your arms, no bacteria, no smell!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latin typeface="Comic Sans MS" pitchFamily="66" charset="0"/>
              </a:rPr>
              <a:t>A different product, called antiperspirant, will stop you from sweating as much throughout the day by blocking the pores in the skin under your arms.</a:t>
            </a:r>
            <a:br>
              <a:rPr lang="en-US" sz="1900" smtClean="0">
                <a:latin typeface="Comic Sans MS" pitchFamily="66" charset="0"/>
              </a:rPr>
            </a:br>
            <a:endParaRPr lang="en-US" sz="1900" smtClean="0">
              <a:latin typeface="Comic Sans MS" pitchFamily="66" charset="0"/>
            </a:endParaRPr>
          </a:p>
        </p:txBody>
      </p:sp>
      <p:pic>
        <p:nvPicPr>
          <p:cNvPr id="29700" name="Picture 16" descr="k0396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1844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8" descr="k5277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1169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0" descr="vl0001b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1905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[I understand how my skin functions to protect me and keep me cool. ]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6705600" cy="452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[I can easily describe how my skin functions and keeps me cool using words and diagrams.]</a:t>
            </a:r>
          </a:p>
          <a:p>
            <a:pPr marL="514350" indent="-514350">
              <a:buAutoNum type="alphaUcPeriod"/>
            </a:pPr>
            <a:r>
              <a:rPr lang="en-US" dirty="0" smtClean="0"/>
              <a:t>[Using my book and notes I can describe how my skin functions and keeps me cool.]</a:t>
            </a:r>
          </a:p>
          <a:p>
            <a:pPr marL="514350" indent="-514350">
              <a:buAutoNum type="alphaUcPeriod"/>
            </a:pPr>
            <a:r>
              <a:rPr lang="en-US" dirty="0" smtClean="0"/>
              <a:t>[I am unsure how my skin functions.]</a:t>
            </a:r>
          </a:p>
          <a:p>
            <a:pPr marL="514350" indent="-514350">
              <a:buAutoNum type="alphaUcPeriod"/>
            </a:pPr>
            <a:r>
              <a:rPr lang="en-US" dirty="0" smtClean="0"/>
              <a:t>[I had no idea I sweat to stay cool!]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7620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37" name="Picture 3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51000"/>
            <a:ext cx="330200" cy="33020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882900"/>
            <a:ext cx="330200" cy="330200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03700"/>
            <a:ext cx="330200" cy="330200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118100"/>
            <a:ext cx="330200" cy="33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You’re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would happen to your body without skin?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Imagine picking up a cold glass of milk, what sensory receptors in the skin would be active?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your skin protect your body?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a raincoat a good metaphor for skin?  Can you think of an addition metaphor?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a diagram of skin on pg. 345, what does this show about the functions of skin?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which layer do you find hair follicles, nerves, and blood?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they are in this layer?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Coverings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that plants and animals protect themselves in the same way my skin protects me.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Coverings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5181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Like humans, plants and animals use coverings to keep their bodies safe.</a:t>
            </a:r>
          </a:p>
          <a:p>
            <a:pPr lvl="1"/>
            <a:r>
              <a:rPr lang="en-US" dirty="0" smtClean="0"/>
              <a:t>Humans have skin</a:t>
            </a:r>
          </a:p>
          <a:p>
            <a:pPr lvl="1"/>
            <a:r>
              <a:rPr lang="en-US" dirty="0" smtClean="0"/>
              <a:t>Birds have feathers</a:t>
            </a:r>
          </a:p>
          <a:p>
            <a:pPr lvl="1"/>
            <a:r>
              <a:rPr lang="en-US" dirty="0" smtClean="0"/>
              <a:t>Many animals have thick fur</a:t>
            </a:r>
          </a:p>
          <a:p>
            <a:pPr lvl="1"/>
            <a:r>
              <a:rPr lang="en-US" dirty="0" smtClean="0"/>
              <a:t>Turtles have shells</a:t>
            </a:r>
          </a:p>
          <a:p>
            <a:pPr lvl="1"/>
            <a:r>
              <a:rPr lang="en-US" dirty="0" smtClean="0"/>
              <a:t>Trees have bark</a:t>
            </a:r>
          </a:p>
          <a:p>
            <a:pPr lvl="1"/>
            <a:r>
              <a:rPr lang="en-US" dirty="0" smtClean="0"/>
              <a:t>Plant leaves have a waxy coating</a:t>
            </a:r>
          </a:p>
          <a:p>
            <a:pPr lvl="1"/>
            <a:r>
              <a:rPr lang="en-US" dirty="0" smtClean="0"/>
              <a:t>Cacti have sharp spines</a:t>
            </a:r>
          </a:p>
          <a:p>
            <a:pPr lvl="1"/>
            <a:r>
              <a:rPr lang="en-US" dirty="0" smtClean="0"/>
              <a:t>Fish and snakes have scales</a:t>
            </a:r>
          </a:p>
        </p:txBody>
      </p:sp>
      <p:pic>
        <p:nvPicPr>
          <p:cNvPr id="2050" name="Picture 2" descr="http://cdn3.fotosearch.com/bthumb/CSP/CSP510/k510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1752600" cy="2113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have scales!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cdn4.fotosearch.com/bthumb/TBZ/TBZ176/Leaf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1828800" cy="23632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0" y="4953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have a waxy coating</a:t>
            </a:r>
            <a:endParaRPr lang="en-US" dirty="0"/>
          </a:p>
        </p:txBody>
      </p:sp>
      <p:pic>
        <p:nvPicPr>
          <p:cNvPr id="2054" name="Picture 6" descr="http://cdn6.fotosearch.com/bthumb/UNN/UNN423/u24166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371600"/>
            <a:ext cx="1962726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056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have feathers!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Coverings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other animals that have fur, feathers, or scales?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each of these coverings help protect animals or plants?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fur keep animals warm?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insulation keep a dog cooler or hotter in the summer?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this different pictures on this page?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types of coverings are shown?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Body Stay Cool?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Inquiry pg. 351-352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describe the purpose of the muscular system and skeletal system.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Both animals and plants are organisms because they are both alive!</a:t>
            </a:r>
          </a:p>
          <a:p>
            <a:pPr lvl="1"/>
            <a:r>
              <a:rPr lang="en-US" dirty="0" smtClean="0"/>
              <a:t>Both humans and plants need their organs in order to meet their needs so they can live.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19600" y="1676400"/>
          <a:ext cx="441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 Organs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 Organs</a:t>
                      </a:r>
                      <a:endParaRPr lang="en-US" dirty="0"/>
                    </a:p>
                  </a:txBody>
                  <a:tcPr/>
                </a:tc>
              </a:tr>
              <a:tr h="15902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Protects organism and keeps it from</a:t>
                      </a:r>
                      <a:r>
                        <a:rPr lang="en-US" baseline="0" dirty="0" smtClean="0"/>
                        <a:t> drying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Bark</a:t>
                      </a:r>
                      <a:endParaRPr lang="en-US" dirty="0"/>
                    </a:p>
                  </a:txBody>
                  <a:tcPr/>
                </a:tc>
              </a:tr>
              <a:tr h="1292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Brings in nutrients to nourish the 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Leaves and roots</a:t>
                      </a:r>
                      <a:endParaRPr lang="en-US" dirty="0"/>
                    </a:p>
                  </a:txBody>
                  <a:tcPr/>
                </a:tc>
              </a:tr>
              <a:tr h="9939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the 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791200" cy="5181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Bones</a:t>
            </a:r>
            <a:r>
              <a:rPr lang="en-US" dirty="0" smtClean="0"/>
              <a:t> – a hard organ that has a spongy layer inside and that may help support the body or protect other organs. (pg. 354)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Muscle</a:t>
            </a:r>
            <a:r>
              <a:rPr lang="en-US" dirty="0" smtClean="0"/>
              <a:t> – an organ made of bundles of long fibers that can contract to produce movement in living things. (pg. 355)</a:t>
            </a:r>
            <a:endParaRPr lang="en-US" u="sng" dirty="0"/>
          </a:p>
        </p:txBody>
      </p:sp>
      <p:pic>
        <p:nvPicPr>
          <p:cNvPr id="55298" name="Picture 2" descr="http://cdn7.fotosearch.com/bthumb/CSP/CSP472/k4727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2209800" cy="2612092"/>
          </a:xfrm>
          <a:prstGeom prst="rect">
            <a:avLst/>
          </a:prstGeom>
          <a:noFill/>
        </p:spPr>
      </p:pic>
      <p:pic>
        <p:nvPicPr>
          <p:cNvPr id="55300" name="Picture 4" descr="http://cdn6.fotosearch.com/bthumb/CSP/CSP156/k156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343400"/>
            <a:ext cx="1676400" cy="214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latin typeface="Comic Sans MS" pitchFamily="66" charset="0"/>
              </a:rPr>
              <a:t>skeletal system</a:t>
            </a:r>
            <a:r>
              <a:rPr lang="en-US" dirty="0" smtClean="0">
                <a:latin typeface="Comic Sans MS" pitchFamily="66" charset="0"/>
              </a:rPr>
              <a:t> – the bones that give the body structure and form and protects your organs, also includes: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cartilage is spongy connective tissue that cushions the ends of bones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ligaments are bands of connective tissue that hold bones together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http://www.brainpop.com/health/bodysystems/skeleton/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pic>
        <p:nvPicPr>
          <p:cNvPr id="5" name="Muscular_System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8839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Skeletal and Muscular Systems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This is a picture of a knee joint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is where the connective tissue is in the knee </a:t>
            </a:r>
            <a:r>
              <a:rPr lang="en-US" dirty="0" smtClean="0">
                <a:latin typeface="Comic Sans MS" pitchFamily="66" charset="0"/>
              </a:rPr>
              <a:t>joint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Notice how the bones, ligaments, and cartilage are all present here.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6" name="Picture 8" descr="Knee Cartilage and Mus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91000" cy="4572000"/>
          </a:xfrm>
          <a:prstGeom prst="rect">
            <a:avLst/>
          </a:prstGeom>
          <a:noFill/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810000" y="3733800"/>
            <a:ext cx="2743200" cy="381000"/>
          </a:xfrm>
          <a:prstGeom prst="line">
            <a:avLst/>
          </a:prstGeom>
          <a:noFill/>
          <a:ln w="1143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48200" y="25908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848600" y="44958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696200" y="19812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648200" y="34290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848600" y="35814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848600" y="38862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876800" y="4038600"/>
            <a:ext cx="990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skeletal system and the muscular system must work together in order to:</a:t>
            </a:r>
          </a:p>
          <a:p>
            <a:pPr lvl="1"/>
            <a:r>
              <a:rPr lang="en-US" dirty="0" smtClean="0"/>
              <a:t>Keep you from being a shapeless blob!</a:t>
            </a:r>
          </a:p>
          <a:p>
            <a:pPr lvl="1"/>
            <a:r>
              <a:rPr lang="en-US" dirty="0" smtClean="0"/>
              <a:t>Produce movement</a:t>
            </a:r>
          </a:p>
          <a:p>
            <a:pPr lvl="2"/>
            <a:r>
              <a:rPr lang="en-US" dirty="0" smtClean="0"/>
              <a:t>Bend elbows</a:t>
            </a:r>
          </a:p>
          <a:p>
            <a:pPr lvl="2"/>
            <a:r>
              <a:rPr lang="en-US" dirty="0" smtClean="0"/>
              <a:t>Contract fingers</a:t>
            </a:r>
          </a:p>
          <a:p>
            <a:pPr lvl="2"/>
            <a:r>
              <a:rPr lang="en-US" dirty="0" smtClean="0"/>
              <a:t>Stand up</a:t>
            </a:r>
          </a:p>
          <a:p>
            <a:pPr lvl="2"/>
            <a:r>
              <a:rPr lang="en-US" dirty="0" smtClean="0"/>
              <a:t>Take notes</a:t>
            </a:r>
          </a:p>
          <a:p>
            <a:pPr lvl="2"/>
            <a:r>
              <a:rPr lang="en-US" dirty="0" smtClean="0"/>
              <a:t>Jump up and down</a:t>
            </a:r>
          </a:p>
        </p:txBody>
      </p:sp>
      <p:pic>
        <p:nvPicPr>
          <p:cNvPr id="61442" name="Picture 2" descr="http://cdn4.fotosearch.com/bthumb/IMZ/IMZ010/sfo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30388"/>
            <a:ext cx="3200400" cy="29744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36576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order to move I need muscles, I have a shape but no            movement, </a:t>
            </a:r>
            <a:r>
              <a:rPr lang="en-US" dirty="0" err="1" smtClean="0">
                <a:solidFill>
                  <a:schemeClr val="bg1"/>
                </a:solidFill>
              </a:rPr>
              <a:t>booooooo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Bones and Mighty Muscles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Bend your elbow, now raise and lower your hand.  How did your bones help with these movements?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movement of your elbow joint different from the movement of your shoulder joint?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muscles do you use when you bend your elbow?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bones and muscles work together?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evidence can you give to support that bones are living?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the heart is made of involuntary muscle?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and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compare plant and animal supporting structures and movement to human bones and muscles.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and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029200" cy="5029200"/>
          </a:xfrm>
        </p:spPr>
        <p:txBody>
          <a:bodyPr/>
          <a:lstStyle/>
          <a:p>
            <a:r>
              <a:rPr lang="en-US" dirty="0" smtClean="0"/>
              <a:t>Like humans, plants and animals have systems to support their bodies and allow them to move:</a:t>
            </a:r>
          </a:p>
          <a:p>
            <a:pPr lvl="1"/>
            <a:r>
              <a:rPr lang="en-US" dirty="0" smtClean="0"/>
              <a:t>Humans have a skeleton</a:t>
            </a:r>
          </a:p>
          <a:p>
            <a:pPr lvl="1"/>
            <a:r>
              <a:rPr lang="en-US" dirty="0" smtClean="0"/>
              <a:t>Plants have a stem</a:t>
            </a:r>
          </a:p>
          <a:p>
            <a:pPr lvl="1"/>
            <a:r>
              <a:rPr lang="en-US" dirty="0" smtClean="0"/>
              <a:t>Dolphins have flippers</a:t>
            </a:r>
          </a:p>
          <a:p>
            <a:pPr lvl="1"/>
            <a:endParaRPr lang="en-US" dirty="0"/>
          </a:p>
        </p:txBody>
      </p:sp>
      <p:pic>
        <p:nvPicPr>
          <p:cNvPr id="68610" name="Picture 2" descr="http://ts4.mm.bing.net/images/thumbnail.aspx?q=1622623662539&amp;id=5617a68c0acf749879883b471e20b5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2895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and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Exoskeleton</a:t>
            </a:r>
            <a:r>
              <a:rPr lang="en-US" dirty="0" smtClean="0"/>
              <a:t> – a hard outer covering, found in many types of animals, that supports and protects the body. (pg. 357)</a:t>
            </a:r>
          </a:p>
          <a:p>
            <a:pPr lvl="1"/>
            <a:r>
              <a:rPr lang="en-US" dirty="0" smtClean="0"/>
              <a:t>Its like having your bones outside your body!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Cicadas</a:t>
            </a:r>
          </a:p>
          <a:p>
            <a:pPr lvl="2"/>
            <a:r>
              <a:rPr lang="en-US" dirty="0" smtClean="0"/>
              <a:t>Beetles</a:t>
            </a:r>
          </a:p>
          <a:p>
            <a:pPr lvl="1"/>
            <a:r>
              <a:rPr lang="en-US" dirty="0" smtClean="0"/>
              <a:t>You would have to molt in order to grow!</a:t>
            </a:r>
          </a:p>
          <a:p>
            <a:pPr lvl="2"/>
            <a:endParaRPr lang="en-US" dirty="0" smtClean="0"/>
          </a:p>
        </p:txBody>
      </p:sp>
      <p:pic>
        <p:nvPicPr>
          <p:cNvPr id="64518" name="Picture 6" descr="http://cdn7.fotosearch.com/bthumb/CSP/CSP297/k2973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1447800" cy="1709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Organs must work together in organ systems in order for an organism to survive.</a:t>
            </a:r>
          </a:p>
          <a:p>
            <a:pPr lvl="1"/>
            <a:r>
              <a:rPr lang="en-US" dirty="0" smtClean="0"/>
              <a:t>You have many organ systems in your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latin typeface="Comic Sans MS" pitchFamily="66" charset="0"/>
              </a:rPr>
              <a:t>A </a:t>
            </a:r>
            <a:r>
              <a:rPr lang="en-US" b="1" i="1" u="sng" dirty="0">
                <a:latin typeface="Comic Sans MS" pitchFamily="66" charset="0"/>
              </a:rPr>
              <a:t>cell </a:t>
            </a:r>
            <a:r>
              <a:rPr lang="en-US" dirty="0">
                <a:latin typeface="Comic Sans MS" pitchFamily="66" charset="0"/>
              </a:rPr>
              <a:t>works to keep itself healthy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i="1" u="sng" dirty="0">
                <a:latin typeface="Comic Sans MS" pitchFamily="66" charset="0"/>
              </a:rPr>
              <a:t>Cells</a:t>
            </a:r>
            <a:r>
              <a:rPr lang="en-US" dirty="0">
                <a:latin typeface="Comic Sans MS" pitchFamily="66" charset="0"/>
              </a:rPr>
              <a:t> work with other cells to form </a:t>
            </a:r>
            <a:r>
              <a:rPr lang="en-US" b="1" i="1" u="sng" dirty="0">
                <a:latin typeface="Comic Sans MS" pitchFamily="66" charset="0"/>
              </a:rPr>
              <a:t>tissues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i="1" u="sng" dirty="0">
                <a:latin typeface="Comic Sans MS" pitchFamily="66" charset="0"/>
              </a:rPr>
              <a:t>Tissues</a:t>
            </a:r>
            <a:r>
              <a:rPr lang="en-US" dirty="0">
                <a:latin typeface="Comic Sans MS" pitchFamily="66" charset="0"/>
              </a:rPr>
              <a:t> work together in </a:t>
            </a:r>
            <a:r>
              <a:rPr lang="en-US" b="1" i="1" u="sng" dirty="0">
                <a:latin typeface="Comic Sans MS" pitchFamily="66" charset="0"/>
              </a:rPr>
              <a:t>organs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 i="1" u="sng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i="1" u="sng" dirty="0">
                <a:latin typeface="Comic Sans MS" pitchFamily="66" charset="0"/>
              </a:rPr>
              <a:t>Organs</a:t>
            </a:r>
            <a:r>
              <a:rPr lang="en-US" dirty="0">
                <a:latin typeface="Comic Sans MS" pitchFamily="66" charset="0"/>
              </a:rPr>
              <a:t> work together in </a:t>
            </a:r>
            <a:r>
              <a:rPr lang="en-US" i="1" u="sng" dirty="0" smtClean="0">
                <a:latin typeface="Comic Sans MS" pitchFamily="66" charset="0"/>
              </a:rPr>
              <a:t>organ </a:t>
            </a:r>
            <a:r>
              <a:rPr lang="en-US" b="1" i="1" u="sng" dirty="0" smtClean="0">
                <a:latin typeface="Comic Sans MS" pitchFamily="66" charset="0"/>
              </a:rPr>
              <a:t>systems</a:t>
            </a:r>
            <a:endParaRPr lang="en-US" b="1" i="1" u="sng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i="1" u="sng" dirty="0" smtClean="0">
                <a:latin typeface="Comic Sans MS" pitchFamily="66" charset="0"/>
              </a:rPr>
              <a:t>Organ Systems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work together to keep your body functioning, healthy, and alive!</a:t>
            </a:r>
          </a:p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781800" y="21336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781800" y="29718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781800" y="38100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781800" y="46482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and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ways in which plants are supported?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ways in which animals bodies are supported?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ways in which animals are able to move?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animal shown has a method of movement most similar to the way a plant moves?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other animals with exoskeletons?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a plant’s support structures similar to your support structures?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In, Breathe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describe how the parts of the  respiratory system work together so I can breathe.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In, Breathe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276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Lungs</a:t>
            </a:r>
            <a:r>
              <a:rPr lang="en-US" dirty="0" smtClean="0"/>
              <a:t> – the largest organs in the respiratory system that bring oxygen from the air into the body and release carbon dioxide. (pg. 358)</a:t>
            </a:r>
            <a:endParaRPr lang="en-US" u="sng" dirty="0"/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5095875" cy="452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In, Breathe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39624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order to supply your body with the oxygen it needs the air follows a specific path into your body: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Air enters your mouth and travels down your trachea.</a:t>
            </a:r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air passes through your bronchi tubes where it then enters your lungs.</a:t>
            </a:r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>
                <a:solidFill>
                  <a:srgbClr val="00B050"/>
                </a:solidFill>
              </a:rPr>
              <a:t>The air goes into your lungs which contain bronchioles.</a:t>
            </a:r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>
                <a:solidFill>
                  <a:srgbClr val="7030A0"/>
                </a:solidFill>
              </a:rPr>
              <a:t>Each bronchiole has alveoli on the ends.</a:t>
            </a:r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The oxygen from the air is then transported from the alveoli into your blood.</a:t>
            </a:r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Your blood then takes the oxygen to all your cells.</a:t>
            </a:r>
            <a:endParaRPr lang="en-US" sz="2900" dirty="0"/>
          </a:p>
        </p:txBody>
      </p:sp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62431" cy="46482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886200" y="2362200"/>
            <a:ext cx="2514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544579">
            <a:off x="7524983" y="2414592"/>
            <a:ext cx="1300767" cy="381000"/>
          </a:xfrm>
          <a:prstGeom prst="rightArrow">
            <a:avLst>
              <a:gd name="adj1" fmla="val 50000"/>
              <a:gd name="adj2" fmla="val 525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888055">
            <a:off x="8107293" y="4365914"/>
            <a:ext cx="630844" cy="381000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584854">
            <a:off x="4052980" y="4230545"/>
            <a:ext cx="1074406" cy="3810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In, Breathe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http://www.brainpop.com/health/bodysystems/respiratorysystem/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 In, Breathe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alveoli important?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air pollutants get into your blood?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the causes and effects of asthma.</a:t>
            </a:r>
            <a:endParaRPr lang="en-US" dirty="0"/>
          </a:p>
        </p:txBody>
      </p:sp>
      <p:pic>
        <p:nvPicPr>
          <p:cNvPr id="4" name="Picture 2" descr="http://ts1.mm.bing.net/images/thumbnail.aspx?q=1617400045036&amp;id=b903b80db06e91db2143d814599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19236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4191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Asthma is an illness that makes it hard for a person to breathe.</a:t>
            </a:r>
          </a:p>
          <a:p>
            <a:pPr lvl="1"/>
            <a:r>
              <a:rPr lang="en-US" dirty="0" smtClean="0"/>
              <a:t>It feels like you are trying to breathe through a small straw.</a:t>
            </a:r>
          </a:p>
          <a:p>
            <a:pPr lvl="1"/>
            <a:r>
              <a:rPr lang="en-US" dirty="0" smtClean="0"/>
              <a:t>The persons bronchi become swollen and air cannot flow through easily.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It is unknown what the exact cause of asthma is but it can be triggered by:</a:t>
            </a:r>
          </a:p>
          <a:p>
            <a:pPr lvl="1"/>
            <a:r>
              <a:rPr lang="en-US" dirty="0" smtClean="0"/>
              <a:t>Smoke</a:t>
            </a:r>
          </a:p>
          <a:p>
            <a:pPr lvl="1"/>
            <a:r>
              <a:rPr lang="en-US" dirty="0" smtClean="0"/>
              <a:t>Pollutants</a:t>
            </a:r>
          </a:p>
          <a:p>
            <a:pPr lvl="1"/>
            <a:r>
              <a:rPr lang="en-US" dirty="0" smtClean="0"/>
              <a:t>Allergies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It is treated using inhalers and in some cases special steroids.</a:t>
            </a:r>
          </a:p>
          <a:p>
            <a:endParaRPr lang="en-US" dirty="0"/>
          </a:p>
        </p:txBody>
      </p:sp>
      <p:pic>
        <p:nvPicPr>
          <p:cNvPr id="75782" name="Picture 6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495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http://www.brainpop.com/health/diseasesinjuriesandconditions/asthma/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 Attack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might a child having an asthma attack say it is like breathing through a straw?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might a child with asthma do to help avoid an asthma attack?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picture on pg. 361.  How do the bronchi change during an asthma attack?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What organs are discussed in </a:t>
            </a:r>
            <a:r>
              <a:rPr lang="en-US" sz="3400" smtClean="0"/>
              <a:t>the gold </a:t>
            </a:r>
            <a:r>
              <a:rPr lang="en-US" sz="3400" dirty="0" smtClean="0"/>
              <a:t>box?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Can you see other organs in the gold box that are not labeled?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How do your teeth and tongue work together?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Can you think of other organs that work together?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What happens when you blink?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What is the job of each body part pictured on pg. 337?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Explain how plants shown in the second row have similar jobs.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describe the parts of the circulatory system and how they function together to transport blood through my body.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Heart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a muscular organ that pumps blood through the rest of the circulatory system. (pg. 362)</a:t>
            </a:r>
          </a:p>
          <a:p>
            <a:endParaRPr lang="en-US" dirty="0"/>
          </a:p>
        </p:txBody>
      </p:sp>
      <p:pic>
        <p:nvPicPr>
          <p:cNvPr id="8499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2971800" cy="5105401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495800" y="2667000"/>
            <a:ext cx="2362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60198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Don’t forget that there are three types of muscles: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Skeletal /voluntary– work in pairs and are and are attached to your bones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Smooth/involuntary – makes up the walls of the digestive system and blood vessels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Cardiac/involuntary – makes up the walls of the heart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82946" name="Picture 2" descr="http://cdn4.fotosearch.com/bthumb/TBZ/TBZ158/hto1x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943600"/>
            <a:ext cx="781050" cy="781051"/>
          </a:xfrm>
          <a:prstGeom prst="rect">
            <a:avLst/>
          </a:prstGeom>
          <a:noFill/>
        </p:spPr>
      </p:pic>
      <p:pic>
        <p:nvPicPr>
          <p:cNvPr id="82948" name="Picture 4" descr="http://cdn2.fotosearch.com/bthumb/CSP/CSP157/k157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0"/>
            <a:ext cx="1600200" cy="2159001"/>
          </a:xfrm>
          <a:prstGeom prst="rect">
            <a:avLst/>
          </a:prstGeom>
          <a:noFill/>
        </p:spPr>
      </p:pic>
      <p:pic>
        <p:nvPicPr>
          <p:cNvPr id="82950" name="Picture 6" descr="http://cdn3.fotosearch.com/bthumb/LIF/LIF149/CA104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0"/>
            <a:ext cx="1524000" cy="2114940"/>
          </a:xfrm>
          <a:prstGeom prst="rect">
            <a:avLst/>
          </a:prstGeom>
          <a:noFill/>
        </p:spPr>
      </p:pic>
      <p:pic>
        <p:nvPicPr>
          <p:cNvPr id="82952" name="Picture 8" descr="http://cdn5.fotosearch.com/bthumb/LIF/LIF001/8947_h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"/>
            <a:ext cx="1524000" cy="19050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7978137">
            <a:off x="5038760" y="2465589"/>
            <a:ext cx="2777875" cy="2792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337385">
            <a:off x="5915295" y="4073988"/>
            <a:ext cx="1818348" cy="27926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54133">
            <a:off x="5870090" y="5153773"/>
            <a:ext cx="2046030" cy="27926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63951">
            <a:off x="3912311" y="6223685"/>
            <a:ext cx="716982" cy="2792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419600" cy="51054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Your blood is made up of: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plasma</a:t>
            </a:r>
            <a:r>
              <a:rPr lang="en-US" dirty="0" smtClean="0">
                <a:latin typeface="Comic Sans MS" pitchFamily="66" charset="0"/>
              </a:rPr>
              <a:t> – liquid part of blood</a:t>
            </a:r>
          </a:p>
          <a:p>
            <a:pPr lvl="1"/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red blood cells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– solid part of blood that carry oxygen to all body cells</a:t>
            </a:r>
          </a:p>
          <a:p>
            <a:pPr lvl="1"/>
            <a:r>
              <a:rPr lang="en-US" u="sng" dirty="0" smtClean="0">
                <a:solidFill>
                  <a:srgbClr val="7030A0"/>
                </a:solidFill>
                <a:latin typeface="Comic Sans MS" pitchFamily="66" charset="0"/>
              </a:rPr>
              <a:t>white blood cells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– solid part of blood that help fight infection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platelets</a:t>
            </a:r>
            <a:r>
              <a:rPr lang="en-US" dirty="0" smtClean="0">
                <a:latin typeface="Comic Sans MS" pitchFamily="66" charset="0"/>
              </a:rPr>
              <a:t> – solid part of blood that helps the blood clot and stop bleeding from wounds</a:t>
            </a:r>
            <a:endParaRPr lang="en-US" u="sng" dirty="0" smtClean="0">
              <a:latin typeface="Comic Sans MS" pitchFamily="66" charset="0"/>
            </a:endParaRPr>
          </a:p>
          <a:p>
            <a:endParaRPr lang="en-US" u="sng" dirty="0"/>
          </a:p>
        </p:txBody>
      </p:sp>
      <p:pic>
        <p:nvPicPr>
          <p:cNvPr id="78854" name="Picture 6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78442" cy="4724400"/>
          </a:xfrm>
          <a:prstGeom prst="rect">
            <a:avLst/>
          </a:prstGeom>
          <a:noFill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947738" cy="876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429000"/>
            <a:ext cx="800100" cy="7381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2590800"/>
            <a:ext cx="381000" cy="4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91400" y="1981200"/>
            <a:ext cx="14478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Red Blood Cell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172200"/>
            <a:ext cx="17526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White Blood Cell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293564">
            <a:off x="5644619" y="5628315"/>
            <a:ext cx="1452319" cy="18912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541541" y="2745459"/>
            <a:ext cx="1147518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http://www.brainpop.com/health/bodysystems/blood/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2578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circulatory system</a:t>
            </a:r>
            <a:r>
              <a:rPr lang="en-US" dirty="0" smtClean="0">
                <a:latin typeface="Comic Sans MS" pitchFamily="66" charset="0"/>
              </a:rPr>
              <a:t> – consists of the heart, blood vessels, and the blood and together they transport oxygen, nutrients, and wastes through the body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arteries – small vessels that leave the heart and lead to capillaries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capillaries – smaller than arteries and carry blood cells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veins – return blood to the heart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3970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5" y="1828800"/>
            <a:ext cx="3933825" cy="452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Beat it – Circulatory System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Blood leaves the heart through blood vessels called arteries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Arteries lead to capillaries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Oxygen-rich blood diffuses to body cells, and wastes diffuse to bloodstream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Blood returns from the body cells to the heart in veins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The heart sends oxygen-poor blood to the lungs, carbon dioxide is exhaled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Comic Sans MS" pitchFamily="66" charset="0"/>
              </a:rPr>
              <a:t>Blood leaves the lungs and returns to the heart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572000" y="17526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572000" y="25146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572000" y="35052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572000" y="42672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0" y="53340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Beat It – Circulatory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http://www.brainpop.com/health/bodysystems/circulatorysystem/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the circulatory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Suppose you got a cut on your leg, what is the role of EACH part of blood in healing your cut?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path that blood follows through the circulatory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color is your blood when it is full of oxygen?  When it has little oxygen?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might a doctor be able to tell by the number of white blood cells in a sample of blood?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Lungs?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compare and contrast my respiratory and circulatory systems with other organisms.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describe the path signals in our body take to and from the brain.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Lungs?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Animals and even plants use different types of respiration and circulation in order to live:</a:t>
            </a:r>
          </a:p>
          <a:p>
            <a:pPr lvl="1"/>
            <a:r>
              <a:rPr lang="en-US" dirty="0" smtClean="0"/>
              <a:t>Humans have lungs to breathe</a:t>
            </a:r>
          </a:p>
          <a:p>
            <a:pPr lvl="1"/>
            <a:r>
              <a:rPr lang="en-US" dirty="0" smtClean="0"/>
              <a:t>Spiders have book lungs to breathe</a:t>
            </a:r>
          </a:p>
          <a:p>
            <a:pPr lvl="1"/>
            <a:r>
              <a:rPr lang="en-US" dirty="0" smtClean="0"/>
              <a:t>Fish use gills to breathe</a:t>
            </a:r>
          </a:p>
          <a:p>
            <a:pPr lvl="1"/>
            <a:r>
              <a:rPr lang="en-US" dirty="0" smtClean="0"/>
              <a:t>Birds have air sacs in their lungs to breathe</a:t>
            </a:r>
          </a:p>
          <a:p>
            <a:pPr lvl="1"/>
            <a:r>
              <a:rPr lang="en-US" dirty="0" smtClean="0"/>
              <a:t>Plants have openings in their stomata to “breathe”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Humans have a circulatory system to move nutrients, oxygen, and waste</a:t>
            </a:r>
          </a:p>
          <a:p>
            <a:pPr lvl="1"/>
            <a:r>
              <a:rPr lang="en-US" dirty="0" smtClean="0"/>
              <a:t>Plants have vessels in their stems to move water and nutrients.</a:t>
            </a:r>
          </a:p>
        </p:txBody>
      </p:sp>
      <p:pic>
        <p:nvPicPr>
          <p:cNvPr id="88066" name="Picture 2" descr="http://cdn3.fotosearch.com/bthumb/UNN/UNN002/u1465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066800"/>
            <a:ext cx="1619250" cy="1104901"/>
          </a:xfrm>
          <a:prstGeom prst="rect">
            <a:avLst/>
          </a:prstGeom>
          <a:noFill/>
        </p:spPr>
      </p:pic>
      <p:pic>
        <p:nvPicPr>
          <p:cNvPr id="88068" name="Picture 4" descr="http://cdn3.fotosearch.com/bthumb/CSP/CSP165/k165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438400"/>
            <a:ext cx="1457325" cy="1371601"/>
          </a:xfrm>
          <a:prstGeom prst="rect">
            <a:avLst/>
          </a:prstGeom>
          <a:noFill/>
        </p:spPr>
      </p:pic>
      <p:pic>
        <p:nvPicPr>
          <p:cNvPr id="88070" name="Picture 6" descr="http://cdn2.fotosearch.com/bthumb/UNN/UNN345/u11995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14800"/>
            <a:ext cx="161925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Lungs?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991600" cy="5410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the respiratory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the circulatory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picture of the spider.  Why do you think the spider’s lung is called a “book lung”?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helpful the spiders lungs are folded like a book?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a fish’s heart different from a human’s heart?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part of your body is similar to a plant stomata?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part of your body is similar to plant vessels?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Hatch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the purpose of the digestive system and how it works.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Hatch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Stomach</a:t>
            </a:r>
            <a:r>
              <a:rPr lang="en-US" dirty="0" smtClean="0"/>
              <a:t> – a baglike organ in which food is mixed with acidic digestive juices are mixed with the food and then squeezed by muscles. (pg. 372)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digestive system relies on two organs that food never enters.  These two organs release “juices” that help break down what you eat.</a:t>
            </a:r>
          </a:p>
          <a:p>
            <a:pPr lvl="1"/>
            <a:r>
              <a:rPr lang="en-US" u="sng" dirty="0" smtClean="0"/>
              <a:t>Liver</a:t>
            </a:r>
            <a:r>
              <a:rPr lang="en-US" dirty="0" smtClean="0"/>
              <a:t> – a large organ that makes a digestive juice called bile. (pg. 373)</a:t>
            </a:r>
            <a:endParaRPr lang="en-US" u="sng" dirty="0" smtClean="0"/>
          </a:p>
          <a:p>
            <a:pPr lvl="1"/>
            <a:r>
              <a:rPr lang="en-US" u="sng" dirty="0" smtClean="0"/>
              <a:t>Pancreas</a:t>
            </a:r>
            <a:r>
              <a:rPr lang="en-US" dirty="0" smtClean="0"/>
              <a:t> – an organ that makes a digestive juice called insulin. (pg. 373)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improper functions leads to diabetes.</a:t>
            </a:r>
            <a:endParaRPr lang="en-US" u="sng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Hatch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943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you eat food travels: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your mouth down your esophagus.</a:t>
            </a:r>
          </a:p>
          <a:p>
            <a:pPr lvl="1"/>
            <a:r>
              <a:rPr lang="en-US" dirty="0" smtClean="0">
                <a:solidFill>
                  <a:srgbClr val="996633"/>
                </a:solidFill>
              </a:rPr>
              <a:t>From your esophagus into your stomach where it is mixed with acidic juices and mashed.</a:t>
            </a:r>
          </a:p>
          <a:p>
            <a:pPr lvl="1"/>
            <a:r>
              <a:rPr lang="en-US" dirty="0" smtClean="0">
                <a:solidFill>
                  <a:srgbClr val="FF9933"/>
                </a:solidFill>
              </a:rPr>
              <a:t>From your stomach into your small intestines where nutrients are absorbed.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From your small intestines to your large intestines where water and minerals are soaked up and only waste remains..</a:t>
            </a:r>
          </a:p>
          <a:p>
            <a:endParaRPr lang="en-US" dirty="0"/>
          </a:p>
        </p:txBody>
      </p:sp>
      <p:pic>
        <p:nvPicPr>
          <p:cNvPr id="92162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276600" cy="496413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332644">
            <a:off x="5475932" y="2649988"/>
            <a:ext cx="1726597" cy="2718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311413">
            <a:off x="5409149" y="3775975"/>
            <a:ext cx="2187908" cy="271807"/>
          </a:xfrm>
          <a:prstGeom prst="rightArrow">
            <a:avLst/>
          </a:prstGeom>
          <a:solidFill>
            <a:srgbClr val="99663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62649">
            <a:off x="5444695" y="5025086"/>
            <a:ext cx="2228752" cy="271807"/>
          </a:xfrm>
          <a:prstGeom prst="rightArrow">
            <a:avLst/>
          </a:prstGeom>
          <a:solidFill>
            <a:srgbClr val="FF993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992919">
            <a:off x="5606924" y="5914905"/>
            <a:ext cx="1129357" cy="271807"/>
          </a:xfrm>
          <a:prstGeom prst="rightArrow">
            <a:avLst>
              <a:gd name="adj1" fmla="val 62393"/>
              <a:gd name="adj2" fmla="val 50000"/>
            </a:avLst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Hatch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Pop: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http://www.brainpop.com/health/bodysystems/digestivesystem/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the Hatch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food enter your body?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food changed in the stomach?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role of the large intestine different than the small intestine?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major organs that food passes through as it travels through the digestive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people get a burning feeling in their esophagus called heartburn, what might cause this?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reading food labels important?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packaged food is required to be labeled?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Removal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the purpose of the excretory and urinary system.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Removal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latin typeface="Comic Sans MS" pitchFamily="66" charset="0"/>
              </a:rPr>
              <a:t>Excretory System</a:t>
            </a:r>
            <a:r>
              <a:rPr lang="en-US" dirty="0" smtClean="0">
                <a:latin typeface="Comic Sans MS" pitchFamily="66" charset="0"/>
              </a:rPr>
              <a:t> – system which removes wastes such as ammonia from the body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Works with the liver and the circulatory system to remove cell waste such as ammonia through the urinary system.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Works with the lungs to release carbon dioxide through the respiratory system.</a:t>
            </a:r>
          </a:p>
          <a:p>
            <a:endParaRPr lang="en-US" dirty="0"/>
          </a:p>
        </p:txBody>
      </p:sp>
      <p:pic>
        <p:nvPicPr>
          <p:cNvPr id="2052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144" y="4419600"/>
            <a:ext cx="2085392" cy="2057400"/>
          </a:xfrm>
          <a:prstGeom prst="rect">
            <a:avLst/>
          </a:prstGeom>
          <a:noFill/>
        </p:spPr>
      </p:pic>
      <p:pic>
        <p:nvPicPr>
          <p:cNvPr id="2054" name="Picture 6" descr="http://cdn6.fotosearch.com/bthumb/TBZ/TBZ207/Liver01X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1828800"/>
            <a:ext cx="2325077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190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I’m your    liver!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Highway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Brain</a:t>
            </a:r>
            <a:r>
              <a:rPr lang="en-US" dirty="0" smtClean="0"/>
              <a:t> – the organ in the human body that processes information. (pg. 338)</a:t>
            </a:r>
          </a:p>
          <a:p>
            <a:r>
              <a:rPr lang="en-US" u="sng" dirty="0" smtClean="0"/>
              <a:t>Nerves</a:t>
            </a:r>
            <a:r>
              <a:rPr lang="en-US" dirty="0" smtClean="0"/>
              <a:t> – chains of nerve cells that carry information from your senses to brain and back out.</a:t>
            </a:r>
          </a:p>
          <a:p>
            <a:pPr lvl="1"/>
            <a:r>
              <a:rPr lang="en-US" dirty="0" smtClean="0"/>
              <a:t>Look similar to current carrying wires.</a:t>
            </a:r>
          </a:p>
          <a:p>
            <a:r>
              <a:rPr lang="en-US" u="sng" dirty="0" smtClean="0"/>
              <a:t>Spinal cord</a:t>
            </a:r>
            <a:r>
              <a:rPr lang="en-US" dirty="0" smtClean="0"/>
              <a:t> – a rope-like bundle of nerves that runs along your backbone.</a:t>
            </a:r>
          </a:p>
          <a:p>
            <a:pPr lvl="1"/>
            <a:r>
              <a:rPr lang="en-US" dirty="0" smtClean="0"/>
              <a:t>It is the main pathway for information to travel to and from your brain.</a:t>
            </a:r>
            <a:endParaRPr lang="en-US" dirty="0"/>
          </a:p>
        </p:txBody>
      </p:sp>
      <p:pic>
        <p:nvPicPr>
          <p:cNvPr id="1026" name="Picture 2" descr="http://cdn3.fotosearch.com/bthumb/IMZ/IMZ004/vmo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1916271" cy="1905000"/>
          </a:xfrm>
          <a:prstGeom prst="rect">
            <a:avLst/>
          </a:prstGeom>
          <a:noFill/>
        </p:spPr>
      </p:pic>
      <p:pic>
        <p:nvPicPr>
          <p:cNvPr id="1028" name="Picture 4" descr="http://cdn3.fotosearch.com/bthumb/LIF/LIF114/SA302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2119743" cy="1371600"/>
          </a:xfrm>
          <a:prstGeom prst="rect">
            <a:avLst/>
          </a:prstGeom>
          <a:noFill/>
        </p:spPr>
      </p:pic>
      <p:pic>
        <p:nvPicPr>
          <p:cNvPr id="1030" name="Picture 6" descr="http://cdn4.fotosearch.com/bthumb/LIF/LIF149/CA109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191000"/>
            <a:ext cx="1066800" cy="2355274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876800" y="1981200"/>
            <a:ext cx="12954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33800" y="3733800"/>
            <a:ext cx="9906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24400" y="5791200"/>
            <a:ext cx="27432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Removal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724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The urinary system</a:t>
            </a:r>
            <a:r>
              <a:rPr lang="en-US" dirty="0" smtClean="0"/>
              <a:t> – regulates fluid balance, fluid levels, and eliminates waste.</a:t>
            </a:r>
          </a:p>
          <a:p>
            <a:r>
              <a:rPr lang="en-US" dirty="0" smtClean="0"/>
              <a:t>The waste follows this path: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Kidneys</a:t>
            </a:r>
            <a:r>
              <a:rPr lang="en-US" dirty="0" smtClean="0"/>
              <a:t> – organs in the human excretory system that remove waste materials from the blood.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Ureters – transport urine to your bladder.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Bladder</a:t>
            </a:r>
            <a:r>
              <a:rPr lang="en-US" dirty="0" smtClean="0"/>
              <a:t> – organ in the excretory system that stores and releases urine.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Urethra – transports urine out of your body.</a:t>
            </a:r>
            <a:endParaRPr lang="en-US" dirty="0"/>
          </a:p>
        </p:txBody>
      </p:sp>
      <p:pic>
        <p:nvPicPr>
          <p:cNvPr id="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1676400"/>
            <a:ext cx="408472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Removal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breathing help your body get rid of waste?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sweat help your body get rid of waste?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your body get rid of liquid waste?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kidney disease serious?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ways your body gets rid of waste?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waste is it most important to get rid of quickly?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what you know about the function of kidneys, why do you think such large blood vessels are connected to them?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might your urine be a dark yellow sometimes and a lighter yellow at other times?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and Excreting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be able to compare other organisms excretory systems to my own.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and Excreting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562600" cy="4953000"/>
          </a:xfrm>
        </p:spPr>
        <p:txBody>
          <a:bodyPr/>
          <a:lstStyle/>
          <a:p>
            <a:r>
              <a:rPr lang="en-US" dirty="0" smtClean="0"/>
              <a:t>All living organisms produce waste:</a:t>
            </a:r>
          </a:p>
          <a:p>
            <a:pPr lvl="1"/>
            <a:r>
              <a:rPr lang="en-US" dirty="0" smtClean="0"/>
              <a:t>Flies spit out acid.</a:t>
            </a:r>
          </a:p>
          <a:p>
            <a:pPr lvl="1"/>
            <a:r>
              <a:rPr lang="en-US" dirty="0" smtClean="0"/>
              <a:t>Birds excrete uric acid and digestive waste.</a:t>
            </a:r>
          </a:p>
          <a:p>
            <a:pPr lvl="1"/>
            <a:r>
              <a:rPr lang="en-US" dirty="0" smtClean="0"/>
              <a:t>Jellyfish send waste back out of their mouths.</a:t>
            </a:r>
          </a:p>
          <a:p>
            <a:pPr lvl="1"/>
            <a:r>
              <a:rPr lang="en-US" dirty="0" smtClean="0"/>
              <a:t>Marsh grass leaves excrete excess salt.</a:t>
            </a:r>
            <a:endParaRPr lang="en-US" dirty="0"/>
          </a:p>
        </p:txBody>
      </p:sp>
      <p:pic>
        <p:nvPicPr>
          <p:cNvPr id="101378" name="Picture 2" descr="http://ts3.mm.bing.net/images/thumbnail.aspx?q=1532559041822&amp;id=a19782a4f37b8c5eb69478811b5170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286000" cy="2301342"/>
          </a:xfrm>
          <a:prstGeom prst="rect">
            <a:avLst/>
          </a:prstGeom>
          <a:noFill/>
        </p:spPr>
      </p:pic>
      <p:pic>
        <p:nvPicPr>
          <p:cNvPr id="101380" name="Picture 4" descr="http://ts3.mm.bing.net/images/thumbnail.aspx?q=1606817951314&amp;id=fea5005d232529867e141cd768e8d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156210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and Excreting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digestion?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excretory systems?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word ruminate means to chew food that has already been chewed, as cows do.  What other animals ruminate?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possible for an animal or plant to have no digestive or excretory system?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 will understand how different organisms make new organisms.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172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All plants and animals have a reproductive system.</a:t>
            </a:r>
          </a:p>
          <a:p>
            <a:pPr lvl="1"/>
            <a:r>
              <a:rPr lang="en-US" dirty="0" smtClean="0"/>
              <a:t>The reproductive systems job is to make new organisms.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Humans males and females have reproductive organs that make special cells.</a:t>
            </a:r>
          </a:p>
          <a:p>
            <a:pPr lvl="2"/>
            <a:r>
              <a:rPr lang="en-US" dirty="0" smtClean="0"/>
              <a:t>Males have testes.</a:t>
            </a:r>
          </a:p>
          <a:p>
            <a:pPr lvl="2"/>
            <a:r>
              <a:rPr lang="en-US" dirty="0" smtClean="0"/>
              <a:t>Females have ovaries.</a:t>
            </a:r>
          </a:p>
          <a:p>
            <a:pPr lvl="3"/>
            <a:endParaRPr lang="en-US" dirty="0" smtClean="0"/>
          </a:p>
        </p:txBody>
      </p:sp>
      <p:pic>
        <p:nvPicPr>
          <p:cNvPr id="107522" name="Picture 2" descr="http://cdn3.fotosearch.com/bthumb/CSP/CSP584/k5845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05000"/>
            <a:ext cx="2299525" cy="2286000"/>
          </a:xfrm>
          <a:prstGeom prst="rect">
            <a:avLst/>
          </a:prstGeom>
          <a:noFill/>
        </p:spPr>
      </p:pic>
      <p:pic>
        <p:nvPicPr>
          <p:cNvPr id="107524" name="Picture 4" descr="http://cdn4.fotosearch.com/bthumb/UNN/UNN901/u13464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95799"/>
            <a:ext cx="2286000" cy="19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324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Both males and females produce reproductive cells within their reproductive organs.</a:t>
            </a:r>
          </a:p>
          <a:p>
            <a:pPr lvl="1"/>
            <a:r>
              <a:rPr lang="en-US" dirty="0" smtClean="0"/>
              <a:t>If a male and a female reproductive cell join they can form an embryo.</a:t>
            </a:r>
          </a:p>
          <a:p>
            <a:pPr lvl="1"/>
            <a:r>
              <a:rPr lang="en-US" dirty="0" smtClean="0"/>
              <a:t>During a complex process the embryo develops in the mothers uterus for nine months.</a:t>
            </a:r>
          </a:p>
          <a:p>
            <a:pPr lvl="1"/>
            <a:r>
              <a:rPr lang="en-US" dirty="0" smtClean="0"/>
              <a:t>Once the baby is able to survive on its own it is born.</a:t>
            </a:r>
            <a:endParaRPr lang="en-US" dirty="0"/>
          </a:p>
        </p:txBody>
      </p:sp>
      <p:pic>
        <p:nvPicPr>
          <p:cNvPr id="106498" name="Picture 2" descr="http://cdn7.fotosearch.com/bthumb/IMZ/IMZ259/rco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399" y="1524000"/>
            <a:ext cx="2133599" cy="2133600"/>
          </a:xfrm>
          <a:prstGeom prst="rect">
            <a:avLst/>
          </a:prstGeom>
          <a:noFill/>
        </p:spPr>
      </p:pic>
      <p:pic>
        <p:nvPicPr>
          <p:cNvPr id="106500" name="Picture 4" descr="http://cdn5.fotosearch.com/bthumb/IMZ/IMZ011/SRO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61925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Plants have a reproductive cycle as well.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66"/>
                </a:solidFill>
              </a:rPr>
              <a:t>A seed is planted.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The tree grows.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Buds and flowers form.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Fruit grows.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Fruits drop new seeds and the cycle begins again.</a:t>
            </a:r>
          </a:p>
          <a:p>
            <a:pPr lvl="1"/>
            <a:endParaRPr lang="en-US" dirty="0"/>
          </a:p>
        </p:txBody>
      </p:sp>
      <p:pic>
        <p:nvPicPr>
          <p:cNvPr id="111620" name="Picture 4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826042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21336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 1.           </a:t>
            </a:r>
            <a:r>
              <a:rPr lang="en-US" sz="3600" b="1" dirty="0" smtClean="0">
                <a:solidFill>
                  <a:srgbClr val="00B0F0"/>
                </a:solidFill>
              </a:rPr>
              <a:t>2.</a:t>
            </a:r>
          </a:p>
          <a:p>
            <a:endParaRPr lang="en-US" sz="3600" b="1" dirty="0" smtClean="0">
              <a:solidFill>
                <a:srgbClr val="FF0066"/>
              </a:solidFill>
            </a:endParaRPr>
          </a:p>
          <a:p>
            <a:endParaRPr lang="en-US" sz="3600" b="1" dirty="0" smtClean="0">
              <a:solidFill>
                <a:srgbClr val="FF0066"/>
              </a:solidFill>
            </a:endParaRPr>
          </a:p>
          <a:p>
            <a:r>
              <a:rPr lang="en-US" sz="3600" b="1" dirty="0" smtClean="0">
                <a:solidFill>
                  <a:srgbClr val="FF0066"/>
                </a:solidFill>
              </a:rPr>
              <a:t>		</a:t>
            </a:r>
          </a:p>
          <a:p>
            <a:r>
              <a:rPr lang="en-US" sz="3600" b="1" dirty="0" smtClean="0">
                <a:solidFill>
                  <a:srgbClr val="FF0066"/>
                </a:solidFill>
              </a:rPr>
              <a:t>			</a:t>
            </a:r>
            <a:r>
              <a:rPr lang="en-US" sz="3600" b="1" dirty="0" smtClean="0">
                <a:solidFill>
                  <a:srgbClr val="00B050"/>
                </a:solidFill>
              </a:rPr>
              <a:t>3.</a:t>
            </a:r>
          </a:p>
          <a:p>
            <a:endParaRPr lang="en-US" sz="3200" b="1" dirty="0" smtClean="0">
              <a:solidFill>
                <a:srgbClr val="FF0066"/>
              </a:solidFill>
            </a:endParaRPr>
          </a:p>
          <a:p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4.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animals on these two pages give birth to live young and which lay eggs?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think of other animals that give birth to live young?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think of other animals that lay eggs?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ways that plants reproduce?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little plantlet on pg. 381 compare to the larger plant?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think would happen if the plant on pg. 381 were placed in the ground?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stage of development is shown for the frog?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the frogs eggs change?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Nervous System at Work: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You reach out and accidentally touch a hot stove top!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nerves in your hand sense pain.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Those nerves send a message to your brain, </a:t>
            </a:r>
          </a:p>
          <a:p>
            <a:pPr marL="1314450" lvl="2" indent="-457200"/>
            <a:r>
              <a:rPr lang="en-US" dirty="0" smtClean="0"/>
              <a:t>At the same time your reflexes pull your hand away.  Your reflexes by-pass your brain in order to get a fast response!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Your brain sends out a signal that makes you scream OW!</a:t>
            </a:r>
          </a:p>
        </p:txBody>
      </p:sp>
      <p:pic>
        <p:nvPicPr>
          <p:cNvPr id="22532" name="Picture 4" descr="http://cdn7.fotosearch.com/bthumb/LIF/LIF145/PDB0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362200" cy="260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4692</Words>
  <Application>Microsoft Office PowerPoint</Application>
  <PresentationFormat>On-screen Show (4:3)</PresentationFormat>
  <Paragraphs>637</Paragraphs>
  <Slides>89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Arial</vt:lpstr>
      <vt:lpstr>Comic Sans MS</vt:lpstr>
      <vt:lpstr>Office Theme</vt:lpstr>
      <vt:lpstr>Unit 8</vt:lpstr>
      <vt:lpstr>Building a Body</vt:lpstr>
      <vt:lpstr>Building a Body</vt:lpstr>
      <vt:lpstr>Building a Body</vt:lpstr>
      <vt:lpstr>Building a Body</vt:lpstr>
      <vt:lpstr>Building a Body</vt:lpstr>
      <vt:lpstr>The Information Highway</vt:lpstr>
      <vt:lpstr>The Information Highway</vt:lpstr>
      <vt:lpstr>The Information Highway</vt:lpstr>
      <vt:lpstr>The Information Highway</vt:lpstr>
      <vt:lpstr>The Information Highway</vt:lpstr>
      <vt:lpstr>Sensing Surroundings</vt:lpstr>
      <vt:lpstr>Sensing Surroundings</vt:lpstr>
      <vt:lpstr>Sensing Surroundings</vt:lpstr>
      <vt:lpstr>Sensing Surroundings</vt:lpstr>
      <vt:lpstr>Sensing Surroundings</vt:lpstr>
      <vt:lpstr>Sensing Surroundings</vt:lpstr>
      <vt:lpstr>Sensing Surroundings</vt:lpstr>
      <vt:lpstr>Sensory Overload</vt:lpstr>
      <vt:lpstr>Sensory Overload</vt:lpstr>
      <vt:lpstr>Sensory Overload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The Skin You’re In</vt:lpstr>
      <vt:lpstr>[I understand how my skin functions to protect me and keep me cool. ]</vt:lpstr>
      <vt:lpstr>The Skin You’re In</vt:lpstr>
      <vt:lpstr>Plant and Animal Coverings</vt:lpstr>
      <vt:lpstr>Plant and Animal Coverings</vt:lpstr>
      <vt:lpstr>Plant and Animal Coverings</vt:lpstr>
      <vt:lpstr>How Does the Body Stay Cool?</vt:lpstr>
      <vt:lpstr>Strong Bones and Mighty Muscles</vt:lpstr>
      <vt:lpstr>Strong Bones and Mighty Muscles</vt:lpstr>
      <vt:lpstr>Strong Bones and Mighty Muscles</vt:lpstr>
      <vt:lpstr>Strong Bones and Mighty Muscles</vt:lpstr>
      <vt:lpstr>Strong Bones and Mighty Muscles</vt:lpstr>
      <vt:lpstr>Skeletal and Muscular Systems</vt:lpstr>
      <vt:lpstr>Strong Bones and Mighty Muscles</vt:lpstr>
      <vt:lpstr>Strong Bones and Mighty Muscles</vt:lpstr>
      <vt:lpstr>Strength and Motion</vt:lpstr>
      <vt:lpstr>Strength and Motion</vt:lpstr>
      <vt:lpstr>Strength and Motion</vt:lpstr>
      <vt:lpstr>Strength and Motion</vt:lpstr>
      <vt:lpstr>Breathe In, Breathe Out</vt:lpstr>
      <vt:lpstr>Breathe In, Breathe Out</vt:lpstr>
      <vt:lpstr>Breathe In, Breathe Out</vt:lpstr>
      <vt:lpstr>Breathe In, Breathe Out</vt:lpstr>
      <vt:lpstr>Breathe In, Breathe Out</vt:lpstr>
      <vt:lpstr>Asthma Attack</vt:lpstr>
      <vt:lpstr>Asthma Attack</vt:lpstr>
      <vt:lpstr>Asthma Attack</vt:lpstr>
      <vt:lpstr>Asthma Attack</vt:lpstr>
      <vt:lpstr>Beat It</vt:lpstr>
      <vt:lpstr>Beat It</vt:lpstr>
      <vt:lpstr>Beat It</vt:lpstr>
      <vt:lpstr>Beat It</vt:lpstr>
      <vt:lpstr>Beat It</vt:lpstr>
      <vt:lpstr>Beat It</vt:lpstr>
      <vt:lpstr>Beat it – Circulatory System</vt:lpstr>
      <vt:lpstr>Beat It – Circulatory System </vt:lpstr>
      <vt:lpstr>Beat It</vt:lpstr>
      <vt:lpstr>Got Lungs?</vt:lpstr>
      <vt:lpstr>Got Lungs?</vt:lpstr>
      <vt:lpstr>Got Lungs?</vt:lpstr>
      <vt:lpstr>Down the Hatch</vt:lpstr>
      <vt:lpstr>Down the Hatch</vt:lpstr>
      <vt:lpstr>Down the Hatch</vt:lpstr>
      <vt:lpstr>Down the Hatch</vt:lpstr>
      <vt:lpstr>Down the Hatch</vt:lpstr>
      <vt:lpstr>Food for Thought</vt:lpstr>
      <vt:lpstr>Waste Removal</vt:lpstr>
      <vt:lpstr>Waste Removal</vt:lpstr>
      <vt:lpstr>Waste Removal</vt:lpstr>
      <vt:lpstr>Waste Removal</vt:lpstr>
      <vt:lpstr>Eating and Excreting</vt:lpstr>
      <vt:lpstr>Eating and Excreting</vt:lpstr>
      <vt:lpstr>Eating and Excreting</vt:lpstr>
      <vt:lpstr>Cycles of Life</vt:lpstr>
      <vt:lpstr>Cycles of Life</vt:lpstr>
      <vt:lpstr>Cycles of Life</vt:lpstr>
      <vt:lpstr>Cycles of Life</vt:lpstr>
      <vt:lpstr>Cycles of Life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</dc:title>
  <dc:creator>Julie Grunther</dc:creator>
  <cp:lastModifiedBy>Julie Grunther</cp:lastModifiedBy>
  <cp:revision>129</cp:revision>
  <dcterms:created xsi:type="dcterms:W3CDTF">2012-02-01T14:29:09Z</dcterms:created>
  <dcterms:modified xsi:type="dcterms:W3CDTF">2015-02-18T19:30:56Z</dcterms:modified>
</cp:coreProperties>
</file>